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Inter SemiBold"/>
      <p:regular r:id="rId30"/>
      <p:bold r:id="rId31"/>
    </p:embeddedFont>
    <p:embeddedFont>
      <p:font typeface="Inter"/>
      <p:regular r:id="rId32"/>
      <p:bold r:id="rId33"/>
    </p:embeddedFont>
    <p:embeddedFont>
      <p:font typeface="Inter Tight"/>
      <p:regular r:id="rId34"/>
      <p:bold r:id="rId35"/>
      <p:italic r:id="rId36"/>
      <p:boldItalic r:id="rId37"/>
    </p:embeddedFont>
    <p:embeddedFont>
      <p:font typeface="Inter Tight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SemiBold-italic.fntdata"/><Relationship Id="rId20" Type="http://schemas.openxmlformats.org/officeDocument/2006/relationships/slide" Target="slides/slide16.xml"/><Relationship Id="rId41" Type="http://schemas.openxmlformats.org/officeDocument/2006/relationships/font" Target="fonts/InterTightSemiBold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SemiBold-bold.fntdata"/><Relationship Id="rId30" Type="http://schemas.openxmlformats.org/officeDocument/2006/relationships/font" Target="fonts/InterSemiBold-regular.fntdata"/><Relationship Id="rId11" Type="http://schemas.openxmlformats.org/officeDocument/2006/relationships/slide" Target="slides/slide7.xml"/><Relationship Id="rId33" Type="http://schemas.openxmlformats.org/officeDocument/2006/relationships/font" Target="fonts/Inter-bold.fntdata"/><Relationship Id="rId10" Type="http://schemas.openxmlformats.org/officeDocument/2006/relationships/slide" Target="slides/slide6.xml"/><Relationship Id="rId32" Type="http://schemas.openxmlformats.org/officeDocument/2006/relationships/font" Target="fonts/Inter-regular.fntdata"/><Relationship Id="rId13" Type="http://schemas.openxmlformats.org/officeDocument/2006/relationships/slide" Target="slides/slide9.xml"/><Relationship Id="rId35" Type="http://schemas.openxmlformats.org/officeDocument/2006/relationships/font" Target="fonts/InterTight-bold.fntdata"/><Relationship Id="rId12" Type="http://schemas.openxmlformats.org/officeDocument/2006/relationships/slide" Target="slides/slide8.xml"/><Relationship Id="rId34" Type="http://schemas.openxmlformats.org/officeDocument/2006/relationships/font" Target="fonts/InterTight-regular.fntdata"/><Relationship Id="rId15" Type="http://schemas.openxmlformats.org/officeDocument/2006/relationships/slide" Target="slides/slide11.xml"/><Relationship Id="rId37" Type="http://schemas.openxmlformats.org/officeDocument/2006/relationships/font" Target="fonts/InterT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InterTight-italic.fntdata"/><Relationship Id="rId17" Type="http://schemas.openxmlformats.org/officeDocument/2006/relationships/slide" Target="slides/slide13.xml"/><Relationship Id="rId39" Type="http://schemas.openxmlformats.org/officeDocument/2006/relationships/font" Target="fonts/InterTightSemiBold-bold.fntdata"/><Relationship Id="rId16" Type="http://schemas.openxmlformats.org/officeDocument/2006/relationships/slide" Target="slides/slide12.xml"/><Relationship Id="rId38" Type="http://schemas.openxmlformats.org/officeDocument/2006/relationships/font" Target="fonts/InterTight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10c7793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210c7793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75b89ea4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75b89ea4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75b89ea4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75b89ea4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75b89ea4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75b89ea4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75b89ea4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75b89ea4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80afaf36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80afaf36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agents utilize the function calling functionality of LLMS to chose from a set of provided tools/functions which tasks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69854253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69854253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72ede9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72ede9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LangChain is a framework for developing applications powered by large language models (LLMs).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701aab1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701aab1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LangChain is a framework for developing applications powered by large language models (LLMs).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701aab1a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e701aab1a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701aab1a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e701aab1a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0c77939d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10c77939d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80afaf3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80afaf3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701aab1a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701aab1a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80afaf36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80afaf3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75b89ea4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75b89ea4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701aab1a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701aab1a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7b0388ec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7b0388ec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fd9d163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fd9d163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fd9d163e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fd9d163e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75b89ea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75b89ea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Initially, LLMs allow question-answering with string input and output -&gt; Usecase MollieGPT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models like gpt 3.5, gpt 4 and Gemini, LLMs can also execute function calls (eg API calls etc)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75b89ea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75b89ea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Initially, LLMs allow question-answering with string input and output -&gt; Usecase MollieGPT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models like gpt 3.5, gpt 4 and Gemini, LLMs can also execute function calls (eg API calls etc)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75b89ea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75b89ea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Initially, LLMs allow question-answering with string input and output -&gt; Usecase MollieGPT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models like gpt 3.5, gpt 4 and Gemini, LLMs can also execute function calls (eg API calls etc)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75b89ea4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75b89ea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Initially, LLMs allow question-answering with string input and output -&gt; Usecase MollieGPT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Since models like gpt 3.5, gpt 4 and Gemini, LLMs can also execute function calls (eg API calls etc)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75b89ea4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75b89ea4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540000" y="1071825"/>
            <a:ext cx="8064000" cy="29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0"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540000" y="4506226"/>
            <a:ext cx="8064000" cy="22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>
                <a:solidFill>
                  <a:srgbClr val="B7B7B7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4211863" y="557540"/>
            <a:ext cx="720258" cy="208861"/>
          </a:xfrm>
          <a:custGeom>
            <a:rect b="b" l="l" r="r" t="t"/>
            <a:pathLst>
              <a:path extrusionOk="0" h="83880" w="284406">
                <a:moveTo>
                  <a:pt x="257084" y="39554"/>
                </a:moveTo>
                <a:cubicBezTo>
                  <a:pt x="263234" y="39554"/>
                  <a:pt x="268779" y="43620"/>
                  <a:pt x="270728" y="49367"/>
                </a:cubicBezTo>
                <a:lnTo>
                  <a:pt x="243440" y="49367"/>
                </a:lnTo>
                <a:cubicBezTo>
                  <a:pt x="245356" y="43620"/>
                  <a:pt x="250901" y="39554"/>
                  <a:pt x="257084" y="39554"/>
                </a:cubicBezTo>
                <a:close/>
                <a:moveTo>
                  <a:pt x="284406" y="54340"/>
                </a:moveTo>
                <a:cubicBezTo>
                  <a:pt x="284406" y="47182"/>
                  <a:pt x="281583" y="40394"/>
                  <a:pt x="276542" y="35252"/>
                </a:cubicBezTo>
                <a:cubicBezTo>
                  <a:pt x="271434" y="30111"/>
                  <a:pt x="264746" y="27254"/>
                  <a:pt x="257588" y="27254"/>
                </a:cubicBezTo>
                <a:lnTo>
                  <a:pt x="257252" y="27254"/>
                </a:lnTo>
                <a:cubicBezTo>
                  <a:pt x="249825" y="27355"/>
                  <a:pt x="242835" y="30279"/>
                  <a:pt x="237593" y="35555"/>
                </a:cubicBezTo>
                <a:cubicBezTo>
                  <a:pt x="232350" y="40831"/>
                  <a:pt x="229427" y="47787"/>
                  <a:pt x="229326" y="55214"/>
                </a:cubicBezTo>
                <a:cubicBezTo>
                  <a:pt x="229259" y="62809"/>
                  <a:pt x="232149" y="70001"/>
                  <a:pt x="237526" y="75445"/>
                </a:cubicBezTo>
                <a:cubicBezTo>
                  <a:pt x="242903" y="80855"/>
                  <a:pt x="250027" y="83880"/>
                  <a:pt x="257622" y="83880"/>
                </a:cubicBezTo>
                <a:lnTo>
                  <a:pt x="257656" y="83880"/>
                </a:lnTo>
                <a:cubicBezTo>
                  <a:pt x="267603" y="83880"/>
                  <a:pt x="276912" y="78536"/>
                  <a:pt x="282020" y="70001"/>
                </a:cubicBezTo>
                <a:lnTo>
                  <a:pt x="282658" y="68892"/>
                </a:lnTo>
                <a:lnTo>
                  <a:pt x="271468" y="63414"/>
                </a:lnTo>
                <a:lnTo>
                  <a:pt x="270930" y="64321"/>
                </a:lnTo>
                <a:cubicBezTo>
                  <a:pt x="268141" y="68925"/>
                  <a:pt x="263268" y="71681"/>
                  <a:pt x="257891" y="71681"/>
                </a:cubicBezTo>
                <a:cubicBezTo>
                  <a:pt x="251002" y="71681"/>
                  <a:pt x="245087" y="67077"/>
                  <a:pt x="243239" y="60557"/>
                </a:cubicBezTo>
                <a:lnTo>
                  <a:pt x="284406" y="60557"/>
                </a:lnTo>
                <a:lnTo>
                  <a:pt x="284406" y="54340"/>
                </a:lnTo>
                <a:close/>
                <a:moveTo>
                  <a:pt x="214405" y="17643"/>
                </a:moveTo>
                <a:cubicBezTo>
                  <a:pt x="209532" y="17643"/>
                  <a:pt x="205567" y="13711"/>
                  <a:pt x="205567" y="8838"/>
                </a:cubicBezTo>
                <a:cubicBezTo>
                  <a:pt x="205567" y="3965"/>
                  <a:pt x="209532" y="0"/>
                  <a:pt x="214405" y="0"/>
                </a:cubicBezTo>
                <a:cubicBezTo>
                  <a:pt x="219278" y="0"/>
                  <a:pt x="223210" y="3965"/>
                  <a:pt x="223210" y="8838"/>
                </a:cubicBezTo>
                <a:cubicBezTo>
                  <a:pt x="223210" y="13711"/>
                  <a:pt x="219278" y="17643"/>
                  <a:pt x="214405" y="17643"/>
                </a:cubicBezTo>
                <a:close/>
                <a:moveTo>
                  <a:pt x="207617" y="82737"/>
                </a:moveTo>
                <a:lnTo>
                  <a:pt x="221160" y="82737"/>
                </a:lnTo>
                <a:lnTo>
                  <a:pt x="221160" y="28397"/>
                </a:lnTo>
                <a:lnTo>
                  <a:pt x="207617" y="28397"/>
                </a:lnTo>
                <a:lnTo>
                  <a:pt x="207617" y="82737"/>
                </a:lnTo>
                <a:close/>
                <a:moveTo>
                  <a:pt x="181740" y="1143"/>
                </a:moveTo>
                <a:lnTo>
                  <a:pt x="195283" y="1143"/>
                </a:lnTo>
                <a:lnTo>
                  <a:pt x="195283" y="82737"/>
                </a:lnTo>
                <a:lnTo>
                  <a:pt x="181740" y="82737"/>
                </a:lnTo>
                <a:close/>
                <a:moveTo>
                  <a:pt x="155864" y="82737"/>
                </a:moveTo>
                <a:lnTo>
                  <a:pt x="169407" y="82737"/>
                </a:lnTo>
                <a:lnTo>
                  <a:pt x="169407" y="1143"/>
                </a:lnTo>
                <a:lnTo>
                  <a:pt x="155864" y="1143"/>
                </a:lnTo>
                <a:close/>
                <a:moveTo>
                  <a:pt x="120275" y="70471"/>
                </a:moveTo>
                <a:cubicBezTo>
                  <a:pt x="112075" y="70471"/>
                  <a:pt x="105388" y="63817"/>
                  <a:pt x="105388" y="55584"/>
                </a:cubicBezTo>
                <a:cubicBezTo>
                  <a:pt x="105388" y="47384"/>
                  <a:pt x="112075" y="40696"/>
                  <a:pt x="120275" y="40696"/>
                </a:cubicBezTo>
                <a:cubicBezTo>
                  <a:pt x="128509" y="40696"/>
                  <a:pt x="135162" y="47384"/>
                  <a:pt x="135162" y="55584"/>
                </a:cubicBezTo>
                <a:cubicBezTo>
                  <a:pt x="135162" y="63817"/>
                  <a:pt x="128509" y="70471"/>
                  <a:pt x="120275" y="70471"/>
                </a:cubicBezTo>
                <a:close/>
                <a:moveTo>
                  <a:pt x="120275" y="27254"/>
                </a:moveTo>
                <a:cubicBezTo>
                  <a:pt x="104648" y="27254"/>
                  <a:pt x="91979" y="39957"/>
                  <a:pt x="91979" y="55550"/>
                </a:cubicBezTo>
                <a:cubicBezTo>
                  <a:pt x="91979" y="71143"/>
                  <a:pt x="104682" y="83880"/>
                  <a:pt x="120275" y="83880"/>
                </a:cubicBezTo>
                <a:cubicBezTo>
                  <a:pt x="135868" y="83880"/>
                  <a:pt x="148605" y="71143"/>
                  <a:pt x="148605" y="55550"/>
                </a:cubicBezTo>
                <a:cubicBezTo>
                  <a:pt x="148605" y="39957"/>
                  <a:pt x="135902" y="27254"/>
                  <a:pt x="120275" y="27254"/>
                </a:cubicBezTo>
                <a:close/>
                <a:moveTo>
                  <a:pt x="62540" y="27355"/>
                </a:moveTo>
                <a:cubicBezTo>
                  <a:pt x="61801" y="27288"/>
                  <a:pt x="61095" y="27254"/>
                  <a:pt x="60356" y="27254"/>
                </a:cubicBezTo>
                <a:cubicBezTo>
                  <a:pt x="53534" y="27254"/>
                  <a:pt x="47048" y="30043"/>
                  <a:pt x="42411" y="34984"/>
                </a:cubicBezTo>
                <a:cubicBezTo>
                  <a:pt x="37773" y="30077"/>
                  <a:pt x="31321" y="27254"/>
                  <a:pt x="24566" y="27254"/>
                </a:cubicBezTo>
                <a:cubicBezTo>
                  <a:pt x="11023" y="27254"/>
                  <a:pt x="0" y="38277"/>
                  <a:pt x="0" y="51786"/>
                </a:cubicBezTo>
                <a:lnTo>
                  <a:pt x="0" y="82737"/>
                </a:lnTo>
                <a:lnTo>
                  <a:pt x="13241" y="82737"/>
                </a:lnTo>
                <a:lnTo>
                  <a:pt x="13241" y="52156"/>
                </a:lnTo>
                <a:cubicBezTo>
                  <a:pt x="13241" y="46544"/>
                  <a:pt x="17845" y="41369"/>
                  <a:pt x="23289" y="40831"/>
                </a:cubicBezTo>
                <a:cubicBezTo>
                  <a:pt x="23692" y="40797"/>
                  <a:pt x="24062" y="40764"/>
                  <a:pt x="24398" y="40764"/>
                </a:cubicBezTo>
                <a:cubicBezTo>
                  <a:pt x="30514" y="40764"/>
                  <a:pt x="35521" y="45771"/>
                  <a:pt x="35555" y="51887"/>
                </a:cubicBezTo>
                <a:lnTo>
                  <a:pt x="35555" y="82737"/>
                </a:lnTo>
                <a:lnTo>
                  <a:pt x="49098" y="82737"/>
                </a:lnTo>
                <a:lnTo>
                  <a:pt x="49098" y="52122"/>
                </a:lnTo>
                <a:cubicBezTo>
                  <a:pt x="49098" y="46510"/>
                  <a:pt x="53668" y="41335"/>
                  <a:pt x="59146" y="40797"/>
                </a:cubicBezTo>
                <a:cubicBezTo>
                  <a:pt x="59516" y="40764"/>
                  <a:pt x="59919" y="40730"/>
                  <a:pt x="60255" y="40730"/>
                </a:cubicBezTo>
                <a:cubicBezTo>
                  <a:pt x="66371" y="40730"/>
                  <a:pt x="71412" y="45704"/>
                  <a:pt x="71446" y="51786"/>
                </a:cubicBezTo>
                <a:lnTo>
                  <a:pt x="71446" y="82737"/>
                </a:lnTo>
                <a:lnTo>
                  <a:pt x="84955" y="82737"/>
                </a:lnTo>
                <a:lnTo>
                  <a:pt x="84955" y="52156"/>
                </a:lnTo>
                <a:cubicBezTo>
                  <a:pt x="84955" y="45973"/>
                  <a:pt x="82670" y="39991"/>
                  <a:pt x="78537" y="35387"/>
                </a:cubicBezTo>
                <a:cubicBezTo>
                  <a:pt x="74370" y="30716"/>
                  <a:pt x="68690" y="27893"/>
                  <a:pt x="62540" y="273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lack">
  <p:cSld name="CUSTOM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adient">
  <p:cSld name="CUSTOM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CUSTOM_2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Black">
  <p:cSld name="TITLE_1">
    <p:bg>
      <p:bgPr>
        <a:solidFill>
          <a:srgbClr val="000000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540000" y="557550"/>
            <a:ext cx="5949900" cy="41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Gradient">
  <p:cSld name="TITLE_1_3">
    <p:bg>
      <p:bgPr>
        <a:solidFill>
          <a:srgbClr val="000000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540000" y="557550"/>
            <a:ext cx="5949900" cy="41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White">
  <p:cSld name="TITLE_1_2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540000" y="557550"/>
            <a:ext cx="5949900" cy="41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">
  <p:cSld name="CUSTOM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3689962" y="2247999"/>
            <a:ext cx="1764028" cy="520475"/>
          </a:xfrm>
          <a:custGeom>
            <a:rect b="b" l="l" r="r" t="t"/>
            <a:pathLst>
              <a:path extrusionOk="0" h="83880" w="284406">
                <a:moveTo>
                  <a:pt x="257084" y="39554"/>
                </a:moveTo>
                <a:cubicBezTo>
                  <a:pt x="263234" y="39554"/>
                  <a:pt x="268779" y="43620"/>
                  <a:pt x="270728" y="49367"/>
                </a:cubicBezTo>
                <a:lnTo>
                  <a:pt x="243440" y="49367"/>
                </a:lnTo>
                <a:cubicBezTo>
                  <a:pt x="245356" y="43620"/>
                  <a:pt x="250901" y="39554"/>
                  <a:pt x="257084" y="39554"/>
                </a:cubicBezTo>
                <a:close/>
                <a:moveTo>
                  <a:pt x="284406" y="54340"/>
                </a:moveTo>
                <a:cubicBezTo>
                  <a:pt x="284406" y="47182"/>
                  <a:pt x="281583" y="40394"/>
                  <a:pt x="276542" y="35252"/>
                </a:cubicBezTo>
                <a:cubicBezTo>
                  <a:pt x="271434" y="30111"/>
                  <a:pt x="264746" y="27254"/>
                  <a:pt x="257588" y="27254"/>
                </a:cubicBezTo>
                <a:lnTo>
                  <a:pt x="257252" y="27254"/>
                </a:lnTo>
                <a:cubicBezTo>
                  <a:pt x="249825" y="27355"/>
                  <a:pt x="242835" y="30279"/>
                  <a:pt x="237593" y="35555"/>
                </a:cubicBezTo>
                <a:cubicBezTo>
                  <a:pt x="232350" y="40831"/>
                  <a:pt x="229427" y="47787"/>
                  <a:pt x="229326" y="55214"/>
                </a:cubicBezTo>
                <a:cubicBezTo>
                  <a:pt x="229259" y="62809"/>
                  <a:pt x="232149" y="70001"/>
                  <a:pt x="237526" y="75445"/>
                </a:cubicBezTo>
                <a:cubicBezTo>
                  <a:pt x="242903" y="80855"/>
                  <a:pt x="250027" y="83880"/>
                  <a:pt x="257622" y="83880"/>
                </a:cubicBezTo>
                <a:lnTo>
                  <a:pt x="257656" y="83880"/>
                </a:lnTo>
                <a:cubicBezTo>
                  <a:pt x="267603" y="83880"/>
                  <a:pt x="276912" y="78536"/>
                  <a:pt x="282020" y="70001"/>
                </a:cubicBezTo>
                <a:lnTo>
                  <a:pt x="282658" y="68892"/>
                </a:lnTo>
                <a:lnTo>
                  <a:pt x="271468" y="63414"/>
                </a:lnTo>
                <a:lnTo>
                  <a:pt x="270930" y="64321"/>
                </a:lnTo>
                <a:cubicBezTo>
                  <a:pt x="268141" y="68925"/>
                  <a:pt x="263268" y="71681"/>
                  <a:pt x="257891" y="71681"/>
                </a:cubicBezTo>
                <a:cubicBezTo>
                  <a:pt x="251002" y="71681"/>
                  <a:pt x="245087" y="67077"/>
                  <a:pt x="243239" y="60557"/>
                </a:cubicBezTo>
                <a:lnTo>
                  <a:pt x="284406" y="60557"/>
                </a:lnTo>
                <a:lnTo>
                  <a:pt x="284406" y="54340"/>
                </a:lnTo>
                <a:close/>
                <a:moveTo>
                  <a:pt x="214405" y="17643"/>
                </a:moveTo>
                <a:cubicBezTo>
                  <a:pt x="209532" y="17643"/>
                  <a:pt x="205567" y="13711"/>
                  <a:pt x="205567" y="8838"/>
                </a:cubicBezTo>
                <a:cubicBezTo>
                  <a:pt x="205567" y="3965"/>
                  <a:pt x="209532" y="0"/>
                  <a:pt x="214405" y="0"/>
                </a:cubicBezTo>
                <a:cubicBezTo>
                  <a:pt x="219278" y="0"/>
                  <a:pt x="223210" y="3965"/>
                  <a:pt x="223210" y="8838"/>
                </a:cubicBezTo>
                <a:cubicBezTo>
                  <a:pt x="223210" y="13711"/>
                  <a:pt x="219278" y="17643"/>
                  <a:pt x="214405" y="17643"/>
                </a:cubicBezTo>
                <a:close/>
                <a:moveTo>
                  <a:pt x="207617" y="82737"/>
                </a:moveTo>
                <a:lnTo>
                  <a:pt x="221160" y="82737"/>
                </a:lnTo>
                <a:lnTo>
                  <a:pt x="221160" y="28397"/>
                </a:lnTo>
                <a:lnTo>
                  <a:pt x="207617" y="28397"/>
                </a:lnTo>
                <a:lnTo>
                  <a:pt x="207617" y="82737"/>
                </a:lnTo>
                <a:close/>
                <a:moveTo>
                  <a:pt x="181740" y="1143"/>
                </a:moveTo>
                <a:lnTo>
                  <a:pt x="195283" y="1143"/>
                </a:lnTo>
                <a:lnTo>
                  <a:pt x="195283" y="82737"/>
                </a:lnTo>
                <a:lnTo>
                  <a:pt x="181740" y="82737"/>
                </a:lnTo>
                <a:close/>
                <a:moveTo>
                  <a:pt x="155864" y="82737"/>
                </a:moveTo>
                <a:lnTo>
                  <a:pt x="169407" y="82737"/>
                </a:lnTo>
                <a:lnTo>
                  <a:pt x="169407" y="1143"/>
                </a:lnTo>
                <a:lnTo>
                  <a:pt x="155864" y="1143"/>
                </a:lnTo>
                <a:close/>
                <a:moveTo>
                  <a:pt x="120275" y="70471"/>
                </a:moveTo>
                <a:cubicBezTo>
                  <a:pt x="112075" y="70471"/>
                  <a:pt x="105388" y="63817"/>
                  <a:pt x="105388" y="55584"/>
                </a:cubicBezTo>
                <a:cubicBezTo>
                  <a:pt x="105388" y="47384"/>
                  <a:pt x="112075" y="40696"/>
                  <a:pt x="120275" y="40696"/>
                </a:cubicBezTo>
                <a:cubicBezTo>
                  <a:pt x="128509" y="40696"/>
                  <a:pt x="135162" y="47384"/>
                  <a:pt x="135162" y="55584"/>
                </a:cubicBezTo>
                <a:cubicBezTo>
                  <a:pt x="135162" y="63817"/>
                  <a:pt x="128509" y="70471"/>
                  <a:pt x="120275" y="70471"/>
                </a:cubicBezTo>
                <a:close/>
                <a:moveTo>
                  <a:pt x="120275" y="27254"/>
                </a:moveTo>
                <a:cubicBezTo>
                  <a:pt x="104648" y="27254"/>
                  <a:pt x="91979" y="39957"/>
                  <a:pt x="91979" y="55550"/>
                </a:cubicBezTo>
                <a:cubicBezTo>
                  <a:pt x="91979" y="71143"/>
                  <a:pt x="104682" y="83880"/>
                  <a:pt x="120275" y="83880"/>
                </a:cubicBezTo>
                <a:cubicBezTo>
                  <a:pt x="135868" y="83880"/>
                  <a:pt x="148605" y="71143"/>
                  <a:pt x="148605" y="55550"/>
                </a:cubicBezTo>
                <a:cubicBezTo>
                  <a:pt x="148605" y="39957"/>
                  <a:pt x="135902" y="27254"/>
                  <a:pt x="120275" y="27254"/>
                </a:cubicBezTo>
                <a:close/>
                <a:moveTo>
                  <a:pt x="62540" y="27355"/>
                </a:moveTo>
                <a:cubicBezTo>
                  <a:pt x="61801" y="27288"/>
                  <a:pt x="61095" y="27254"/>
                  <a:pt x="60356" y="27254"/>
                </a:cubicBezTo>
                <a:cubicBezTo>
                  <a:pt x="53534" y="27254"/>
                  <a:pt x="47048" y="30043"/>
                  <a:pt x="42411" y="34984"/>
                </a:cubicBezTo>
                <a:cubicBezTo>
                  <a:pt x="37773" y="30077"/>
                  <a:pt x="31321" y="27254"/>
                  <a:pt x="24566" y="27254"/>
                </a:cubicBezTo>
                <a:cubicBezTo>
                  <a:pt x="11023" y="27254"/>
                  <a:pt x="0" y="38277"/>
                  <a:pt x="0" y="51786"/>
                </a:cubicBezTo>
                <a:lnTo>
                  <a:pt x="0" y="82737"/>
                </a:lnTo>
                <a:lnTo>
                  <a:pt x="13241" y="82737"/>
                </a:lnTo>
                <a:lnTo>
                  <a:pt x="13241" y="52156"/>
                </a:lnTo>
                <a:cubicBezTo>
                  <a:pt x="13241" y="46544"/>
                  <a:pt x="17845" y="41369"/>
                  <a:pt x="23289" y="40831"/>
                </a:cubicBezTo>
                <a:cubicBezTo>
                  <a:pt x="23692" y="40797"/>
                  <a:pt x="24062" y="40764"/>
                  <a:pt x="24398" y="40764"/>
                </a:cubicBezTo>
                <a:cubicBezTo>
                  <a:pt x="30514" y="40764"/>
                  <a:pt x="35521" y="45771"/>
                  <a:pt x="35555" y="51887"/>
                </a:cubicBezTo>
                <a:lnTo>
                  <a:pt x="35555" y="82737"/>
                </a:lnTo>
                <a:lnTo>
                  <a:pt x="49098" y="82737"/>
                </a:lnTo>
                <a:lnTo>
                  <a:pt x="49098" y="52122"/>
                </a:lnTo>
                <a:cubicBezTo>
                  <a:pt x="49098" y="46510"/>
                  <a:pt x="53668" y="41335"/>
                  <a:pt x="59146" y="40797"/>
                </a:cubicBezTo>
                <a:cubicBezTo>
                  <a:pt x="59516" y="40764"/>
                  <a:pt x="59919" y="40730"/>
                  <a:pt x="60255" y="40730"/>
                </a:cubicBezTo>
                <a:cubicBezTo>
                  <a:pt x="66371" y="40730"/>
                  <a:pt x="71412" y="45704"/>
                  <a:pt x="71446" y="51786"/>
                </a:cubicBezTo>
                <a:lnTo>
                  <a:pt x="71446" y="82737"/>
                </a:lnTo>
                <a:lnTo>
                  <a:pt x="84955" y="82737"/>
                </a:lnTo>
                <a:lnTo>
                  <a:pt x="84955" y="52156"/>
                </a:lnTo>
                <a:cubicBezTo>
                  <a:pt x="84955" y="45973"/>
                  <a:pt x="82670" y="39991"/>
                  <a:pt x="78537" y="35387"/>
                </a:cubicBezTo>
                <a:cubicBezTo>
                  <a:pt x="74370" y="30716"/>
                  <a:pt x="68690" y="27893"/>
                  <a:pt x="62540" y="273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2100" lvl="1" marL="914400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rtl="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rtl="0">
              <a:spcBef>
                <a:spcPts val="120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rtl="0">
              <a:spcBef>
                <a:spcPts val="120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rtl="0">
              <a:spcBef>
                <a:spcPts val="1200"/>
              </a:spcBef>
              <a:spcAft>
                <a:spcPts val="120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557550"/>
            <a:ext cx="80640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Inter Tight SemiBold"/>
              <a:buNone/>
              <a:defRPr sz="6000">
                <a:solidFill>
                  <a:srgbClr val="FFFFFF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Inter SemiBold"/>
              <a:buNone/>
              <a:defRPr sz="7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2624775"/>
            <a:ext cx="8064000" cy="19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 Tight"/>
              <a:buChar char="●"/>
              <a:defRPr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indent="-292100" lvl="1" marL="9144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○"/>
              <a:defRPr sz="10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defRPr>
            </a:lvl2pPr>
            <a:lvl3pPr indent="-292100" lvl="2" marL="13716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■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3pPr>
            <a:lvl4pPr indent="-292100" lvl="3" marL="18288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●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4pPr>
            <a:lvl5pPr indent="-292100" lvl="4" marL="22860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 Tight"/>
              <a:buChar char="○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5pPr>
            <a:lvl6pPr indent="-292100" lvl="5" marL="27432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■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6pPr>
            <a:lvl7pPr indent="-292100" lvl="6" marL="32004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●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7pPr>
            <a:lvl8pPr indent="-292100" lvl="7" marL="3657600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 Tight"/>
              <a:buChar char="○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8pPr>
            <a:lvl9pPr indent="-292100" lvl="8" marL="4114800" rtl="0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000"/>
              <a:buFont typeface="Inter Tight"/>
              <a:buChar char="■"/>
              <a:defRPr sz="1000">
                <a:solidFill>
                  <a:srgbClr val="B7B7B7"/>
                </a:solidFill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864765" y="-884025"/>
            <a:ext cx="544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540000" y="-691730"/>
            <a:ext cx="232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5734387" y="-884025"/>
            <a:ext cx="544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3409622" y="-691730"/>
            <a:ext cx="232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6279243" y="-691730"/>
            <a:ext cx="2324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-2464275" y="557550"/>
            <a:ext cx="232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-2464275" y="1936939"/>
            <a:ext cx="232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-2464275" y="3316327"/>
            <a:ext cx="23247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40">
          <p15:clr>
            <a:srgbClr val="EA4335"/>
          </p15:clr>
        </p15:guide>
        <p15:guide id="2" pos="1445">
          <p15:clr>
            <a:srgbClr val="EA4335"/>
          </p15:clr>
        </p15:guide>
        <p15:guide id="3" pos="1670">
          <p15:clr>
            <a:srgbClr val="EA4335"/>
          </p15:clr>
        </p15:guide>
        <p15:guide id="4" pos="2767">
          <p15:clr>
            <a:srgbClr val="EA4335"/>
          </p15:clr>
        </p15:guide>
        <p15:guide id="5" pos="2992">
          <p15:clr>
            <a:srgbClr val="EA4335"/>
          </p15:clr>
        </p15:guide>
        <p15:guide id="6" pos="5420">
          <p15:clr>
            <a:srgbClr val="EA4335"/>
          </p15:clr>
        </p15:guide>
        <p15:guide id="7" orient="horz" pos="351">
          <p15:clr>
            <a:srgbClr val="EA4335"/>
          </p15:clr>
        </p15:guide>
        <p15:guide id="8" orient="horz" pos="1200">
          <p15:clr>
            <a:srgbClr val="EA4335"/>
          </p15:clr>
        </p15:guide>
        <p15:guide id="9" orient="horz" pos="2069">
          <p15:clr>
            <a:srgbClr val="EA4335"/>
          </p15:clr>
        </p15:guide>
        <p15:guide id="10" orient="horz" pos="2938">
          <p15:clr>
            <a:srgbClr val="EA4335"/>
          </p15:clr>
        </p15:guide>
        <p15:guide id="11" pos="4088">
          <p15:clr>
            <a:srgbClr val="EA4335"/>
          </p15:clr>
        </p15:guide>
        <p15:guide id="12" pos="432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visualcrossing.com/" TargetMode="External"/><Relationship Id="rId4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latform.openai.com/docs/api-reference/chat/create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hyperlink" Target="https://python.langchain.com/v0.2/docs/introduc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hyperlink" Target="https://privatebin.molops.io/?d4232d4c16615a3e#JS4dcr5w2sqYgYRbChF4Bat1eZWmzkgSq5LZg7bJMvh" TargetMode="External"/><Relationship Id="rId13" Type="http://schemas.openxmlformats.org/officeDocument/2006/relationships/image" Target="../media/image12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pyladiesams/introduction-to-llm-agents-with-langchain-jun2024" TargetMode="External"/><Relationship Id="rId4" Type="http://schemas.openxmlformats.org/officeDocument/2006/relationships/hyperlink" Target="https://github.com/pyladiesams/introduction-to-llm-agents-with-langchain-jun2024/tree/mb/workshop_files?tab=readme-ov-file#setting-up-your-environment" TargetMode="External"/><Relationship Id="rId9" Type="http://schemas.openxmlformats.org/officeDocument/2006/relationships/hyperlink" Target="https://github.com/pyladiesams/introduction-to-llm-agents-with-langchain-jun2024/blob/mb/workshop_files/helper_functions/colab_utils.txt" TargetMode="External"/><Relationship Id="rId5" Type="http://schemas.openxmlformats.org/officeDocument/2006/relationships/hyperlink" Target="https://privatebin.molops.io/?d4232d4c16615a3e#JS4dcr5w2sqYgYRbChF4Bat1eZWmzkgSq5LZg7bJMvh" TargetMode="External"/><Relationship Id="rId6" Type="http://schemas.openxmlformats.org/officeDocument/2006/relationships/hyperlink" Target="https://github.com/pyladiesams/introduction-to-llm-agents-with-langchain-jun2024/blob/master/1_workshop_tools.ipynb" TargetMode="External"/><Relationship Id="rId7" Type="http://schemas.openxmlformats.org/officeDocument/2006/relationships/hyperlink" Target="https://colab.research.google.com/" TargetMode="External"/><Relationship Id="rId8" Type="http://schemas.openxmlformats.org/officeDocument/2006/relationships/hyperlink" Target="https://github.com/pyladiesams/introduction-to-llm-agents-with-langchain-jun202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hyperlink" Target="https://github.com/pyladiesams/introduction-to-llm-agents-with-langchain-jun2024/blob/mb/workshop_files/2_workshop_agents.ipynb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hyperlink" Target="https://api.python.langchain.com/en/latest/_modules/langchain/agents/tool_calling_agent/base.html#create_tool_calling_agent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hyperlink" Target="https://github.com/pyladiesams/introduction-to-llm-agents-with-langchain-jun2024/blob/mb/workshop_files/3_workshop_advanced.ipynb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877875" y="1283700"/>
            <a:ext cx="8398200" cy="21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Inter Tight SemiBold"/>
                <a:ea typeface="Inter Tight SemiBold"/>
                <a:cs typeface="Inter Tight SemiBold"/>
                <a:sym typeface="Inter Tight SemiBold"/>
              </a:rPr>
              <a:t>Introduction to LLM Agents </a:t>
            </a:r>
            <a:endParaRPr sz="5000"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latin typeface="Inter Tight SemiBold"/>
                <a:ea typeface="Inter Tight SemiBold"/>
                <a:cs typeface="Inter Tight SemiBold"/>
                <a:sym typeface="Inter Tight SemiBold"/>
              </a:rPr>
              <a:t>with LangChain</a:t>
            </a:r>
            <a:endParaRPr sz="5000"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8" name="Google Shape;48;p11"/>
          <p:cNvSpPr txBox="1"/>
          <p:nvPr/>
        </p:nvSpPr>
        <p:spPr>
          <a:xfrm>
            <a:off x="877875" y="4663325"/>
            <a:ext cx="3852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  <a:latin typeface="Inter Tight"/>
                <a:ea typeface="Inter Tight"/>
                <a:cs typeface="Inter Tight"/>
                <a:sym typeface="Inter Tight"/>
              </a:rPr>
              <a:t>25 June 2024</a:t>
            </a:r>
            <a:endParaRPr>
              <a:solidFill>
                <a:srgbClr val="9E9E9E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49" name="Google Shape;49;p11"/>
          <p:cNvSpPr/>
          <p:nvPr/>
        </p:nvSpPr>
        <p:spPr>
          <a:xfrm>
            <a:off x="3927375" y="104375"/>
            <a:ext cx="1396200" cy="8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50" name="Google Shape;50;p11"/>
          <p:cNvSpPr txBox="1"/>
          <p:nvPr/>
        </p:nvSpPr>
        <p:spPr>
          <a:xfrm>
            <a:off x="1888900" y="319038"/>
            <a:ext cx="3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x</a:t>
            </a:r>
            <a:endParaRPr sz="19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950" y="285538"/>
            <a:ext cx="983702" cy="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1"/>
          <p:cNvPicPr preferRelativeResize="0"/>
          <p:nvPr/>
        </p:nvPicPr>
        <p:blipFill rotWithShape="1">
          <a:blip r:embed="rId4">
            <a:alphaModFix/>
          </a:blip>
          <a:srcRect b="19516" l="0" r="0" t="21945"/>
          <a:stretch/>
        </p:blipFill>
        <p:spPr>
          <a:xfrm>
            <a:off x="877870" y="285562"/>
            <a:ext cx="929260" cy="5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/>
        </p:nvSpPr>
        <p:spPr>
          <a:xfrm>
            <a:off x="877875" y="3753313"/>
            <a:ext cx="38520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E9E9E"/>
                </a:solidFill>
                <a:latin typeface="Inter Tight"/>
                <a:ea typeface="Inter Tight"/>
                <a:cs typeface="Inter Tight"/>
                <a:sym typeface="Inter Tight"/>
              </a:rPr>
              <a:t>Ana Chaloska</a:t>
            </a:r>
            <a:br>
              <a:rPr lang="en-GB" sz="1600">
                <a:solidFill>
                  <a:srgbClr val="9E9E9E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r>
              <a:rPr lang="en-GB" sz="1600">
                <a:solidFill>
                  <a:srgbClr val="9E9E9E"/>
                </a:solidFill>
                <a:latin typeface="Inter Tight"/>
                <a:ea typeface="Inter Tight"/>
                <a:cs typeface="Inter Tight"/>
                <a:sym typeface="Inter Tight"/>
              </a:rPr>
              <a:t>Maria Bader, PhD</a:t>
            </a:r>
            <a:br>
              <a:rPr lang="en-GB" sz="1600">
                <a:solidFill>
                  <a:srgbClr val="9E9E9E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endParaRPr sz="1600">
              <a:solidFill>
                <a:srgbClr val="9E9E9E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4294967295" type="title"/>
          </p:nvPr>
        </p:nvSpPr>
        <p:spPr>
          <a:xfrm>
            <a:off x="540000" y="55755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LLM Agents</a:t>
            </a:r>
            <a:endParaRPr sz="4800"/>
          </a:p>
        </p:txBody>
      </p:sp>
      <p:sp>
        <p:nvSpPr>
          <p:cNvPr id="120" name="Google Shape;120;p20"/>
          <p:cNvSpPr/>
          <p:nvPr/>
        </p:nvSpPr>
        <p:spPr>
          <a:xfrm>
            <a:off x="5172500" y="1122113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 1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172500" y="1930988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 2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906400" y="179090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3570075" y="368235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 Agent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4" name="Google Shape;124;p20"/>
          <p:cNvSpPr/>
          <p:nvPr/>
        </p:nvSpPr>
        <p:spPr>
          <a:xfrm rot="5400000">
            <a:off x="4271900" y="2562450"/>
            <a:ext cx="179100" cy="162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7113550" y="1538600"/>
            <a:ext cx="1269900" cy="612000"/>
          </a:xfrm>
          <a:prstGeom prst="wedgeRectCallout">
            <a:avLst>
              <a:gd fmla="val -60299" name="adj1"/>
              <a:gd fmla="val -823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E.g. Access to </a:t>
            </a:r>
            <a:r>
              <a:rPr b="1"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current</a:t>
            </a:r>
            <a:r>
              <a:rPr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b="1"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weather</a:t>
            </a:r>
            <a:r>
              <a:rPr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 information</a:t>
            </a:r>
            <a:endParaRPr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7166650" y="2585775"/>
            <a:ext cx="1269900" cy="749100"/>
          </a:xfrm>
          <a:prstGeom prst="wedgeRectCallout">
            <a:avLst>
              <a:gd fmla="val -60299" name="adj1"/>
              <a:gd fmla="val -823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E.g. Access to Airline API with </a:t>
            </a:r>
            <a:r>
              <a:rPr b="1"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current ticket prices</a:t>
            </a:r>
            <a:endParaRPr b="1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4294967295" type="title"/>
          </p:nvPr>
        </p:nvSpPr>
        <p:spPr>
          <a:xfrm>
            <a:off x="540000" y="55755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LLM Agents</a:t>
            </a:r>
            <a:endParaRPr sz="4800"/>
          </a:p>
        </p:txBody>
      </p:sp>
      <p:sp>
        <p:nvSpPr>
          <p:cNvPr id="132" name="Google Shape;132;p21"/>
          <p:cNvSpPr/>
          <p:nvPr/>
        </p:nvSpPr>
        <p:spPr>
          <a:xfrm>
            <a:off x="5172500" y="1122125"/>
            <a:ext cx="1647900" cy="5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 1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5172500" y="1755004"/>
            <a:ext cx="1647900" cy="5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 2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1906400" y="179090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3570075" y="368235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 Agent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6" name="Google Shape;136;p21"/>
          <p:cNvSpPr/>
          <p:nvPr/>
        </p:nvSpPr>
        <p:spPr>
          <a:xfrm rot="5400000">
            <a:off x="4271900" y="2562450"/>
            <a:ext cx="179100" cy="162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5172496" y="2619006"/>
            <a:ext cx="1647900" cy="58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 n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5837750" y="2265000"/>
            <a:ext cx="71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…</a:t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/>
          <p:nvPr/>
        </p:nvSpPr>
        <p:spPr>
          <a:xfrm>
            <a:off x="2390275" y="1330775"/>
            <a:ext cx="4371000" cy="31680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EEEEE"/>
                </a:solidFill>
                <a:latin typeface="Inter Tight"/>
                <a:ea typeface="Inter Tight"/>
                <a:cs typeface="Inter Tight"/>
                <a:sym typeface="Inter Tight"/>
              </a:rPr>
              <a:t>LLM Agent</a:t>
            </a:r>
            <a:endParaRPr b="1">
              <a:solidFill>
                <a:srgbClr val="EEEEEE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4" name="Google Shape;144;p22"/>
          <p:cNvSpPr txBox="1"/>
          <p:nvPr>
            <p:ph idx="4294967295" type="title"/>
          </p:nvPr>
        </p:nvSpPr>
        <p:spPr>
          <a:xfrm>
            <a:off x="540000" y="55755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LLM Agents</a:t>
            </a:r>
            <a:endParaRPr sz="4800"/>
          </a:p>
        </p:txBody>
      </p:sp>
      <p:sp>
        <p:nvSpPr>
          <p:cNvPr id="145" name="Google Shape;145;p22"/>
          <p:cNvSpPr/>
          <p:nvPr/>
        </p:nvSpPr>
        <p:spPr>
          <a:xfrm>
            <a:off x="2641825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574200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User Prompt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4849825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Tool(s)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48" name="Google Shape;148;p22"/>
          <p:cNvCxnSpPr>
            <a:stCxn id="146" idx="3"/>
            <a:endCxn id="145" idx="1"/>
          </p:cNvCxnSpPr>
          <p:nvPr/>
        </p:nvCxnSpPr>
        <p:spPr>
          <a:xfrm>
            <a:off x="2218200" y="2527975"/>
            <a:ext cx="4236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2"/>
          <p:cNvCxnSpPr/>
          <p:nvPr/>
        </p:nvCxnSpPr>
        <p:spPr>
          <a:xfrm>
            <a:off x="1649400" y="30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2"/>
          <p:cNvCxnSpPr>
            <a:stCxn id="145" idx="3"/>
            <a:endCxn id="147" idx="1"/>
          </p:cNvCxnSpPr>
          <p:nvPr/>
        </p:nvCxnSpPr>
        <p:spPr>
          <a:xfrm>
            <a:off x="4285825" y="2527975"/>
            <a:ext cx="5640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2"/>
          <p:cNvSpPr/>
          <p:nvPr/>
        </p:nvSpPr>
        <p:spPr>
          <a:xfrm>
            <a:off x="2641825" y="350725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System</a:t>
            </a: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prompt</a:t>
            </a: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(instruction)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7003050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Text Answer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53" name="Google Shape;153;p22"/>
          <p:cNvCxnSpPr>
            <a:stCxn id="147" idx="3"/>
            <a:endCxn id="152" idx="1"/>
          </p:cNvCxnSpPr>
          <p:nvPr/>
        </p:nvCxnSpPr>
        <p:spPr>
          <a:xfrm>
            <a:off x="6493825" y="2527975"/>
            <a:ext cx="509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2"/>
          <p:cNvCxnSpPr>
            <a:stCxn id="151" idx="0"/>
            <a:endCxn id="145" idx="2"/>
          </p:cNvCxnSpPr>
          <p:nvPr/>
        </p:nvCxnSpPr>
        <p:spPr>
          <a:xfrm rot="10800000">
            <a:off x="3463825" y="2902450"/>
            <a:ext cx="0" cy="604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2"/>
          <p:cNvSpPr/>
          <p:nvPr/>
        </p:nvSpPr>
        <p:spPr>
          <a:xfrm>
            <a:off x="4321225" y="1860763"/>
            <a:ext cx="509100" cy="265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56" name="Google Shape;156;p22"/>
          <p:cNvSpPr/>
          <p:nvPr/>
        </p:nvSpPr>
        <p:spPr>
          <a:xfrm rot="-10631796">
            <a:off x="4313269" y="2977304"/>
            <a:ext cx="509109" cy="26551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2390275" y="1330775"/>
            <a:ext cx="4371000" cy="31680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EEEEE"/>
                </a:solidFill>
                <a:latin typeface="Inter Tight"/>
                <a:ea typeface="Inter Tight"/>
                <a:cs typeface="Inter Tight"/>
                <a:sym typeface="Inter Tight"/>
              </a:rPr>
              <a:t>LLM Agent</a:t>
            </a:r>
            <a:endParaRPr b="1">
              <a:solidFill>
                <a:srgbClr val="EEEEEE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2" name="Google Shape;162;p23"/>
          <p:cNvSpPr txBox="1"/>
          <p:nvPr>
            <p:ph idx="4294967295" type="title"/>
          </p:nvPr>
        </p:nvSpPr>
        <p:spPr>
          <a:xfrm>
            <a:off x="540000" y="55755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LLM Agents</a:t>
            </a:r>
            <a:endParaRPr sz="4800"/>
          </a:p>
        </p:txBody>
      </p:sp>
      <p:sp>
        <p:nvSpPr>
          <p:cNvPr id="163" name="Google Shape;163;p23"/>
          <p:cNvSpPr/>
          <p:nvPr/>
        </p:nvSpPr>
        <p:spPr>
          <a:xfrm>
            <a:off x="2641825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LLM:</a:t>
            </a:r>
            <a:b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GPT3.5 Turbo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4" name="Google Shape;164;p23"/>
          <p:cNvSpPr/>
          <p:nvPr/>
        </p:nvSpPr>
        <p:spPr>
          <a:xfrm>
            <a:off x="574200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Prompt: </a:t>
            </a:r>
            <a:endParaRPr b="1" sz="12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What is the temperature in Amsterdam?</a:t>
            </a:r>
            <a:endParaRPr sz="12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4849825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Tool: 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Weather Tool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66" name="Google Shape;166;p23"/>
          <p:cNvCxnSpPr>
            <a:stCxn id="164" idx="3"/>
            <a:endCxn id="163" idx="1"/>
          </p:cNvCxnSpPr>
          <p:nvPr/>
        </p:nvCxnSpPr>
        <p:spPr>
          <a:xfrm>
            <a:off x="2218200" y="2527975"/>
            <a:ext cx="4236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3"/>
          <p:cNvCxnSpPr>
            <a:stCxn id="163" idx="3"/>
            <a:endCxn id="165" idx="1"/>
          </p:cNvCxnSpPr>
          <p:nvPr/>
        </p:nvCxnSpPr>
        <p:spPr>
          <a:xfrm>
            <a:off x="4285825" y="2527975"/>
            <a:ext cx="5640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3"/>
          <p:cNvSpPr/>
          <p:nvPr/>
        </p:nvSpPr>
        <p:spPr>
          <a:xfrm>
            <a:off x="2641825" y="350725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System</a:t>
            </a:r>
            <a:r>
              <a:rPr b="1"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 prompt</a:t>
            </a:r>
            <a:r>
              <a:rPr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</a:t>
            </a:r>
            <a:endParaRPr sz="13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You are a helpful assistant.</a:t>
            </a:r>
            <a:endParaRPr sz="13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7003050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Text Answer: 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The temperature is 16 degrees.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70" name="Google Shape;170;p23"/>
          <p:cNvCxnSpPr>
            <a:stCxn id="165" idx="3"/>
            <a:endCxn id="169" idx="1"/>
          </p:cNvCxnSpPr>
          <p:nvPr/>
        </p:nvCxnSpPr>
        <p:spPr>
          <a:xfrm>
            <a:off x="6493825" y="2527975"/>
            <a:ext cx="509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3"/>
          <p:cNvCxnSpPr>
            <a:stCxn id="168" idx="0"/>
            <a:endCxn id="163" idx="2"/>
          </p:cNvCxnSpPr>
          <p:nvPr/>
        </p:nvCxnSpPr>
        <p:spPr>
          <a:xfrm rot="10800000">
            <a:off x="3463825" y="2902450"/>
            <a:ext cx="0" cy="604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3"/>
          <p:cNvSpPr/>
          <p:nvPr/>
        </p:nvSpPr>
        <p:spPr>
          <a:xfrm>
            <a:off x="7138125" y="374930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Weather API</a:t>
            </a:r>
            <a:endParaRPr sz="13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173" name="Google Shape;173;p23"/>
          <p:cNvCxnSpPr>
            <a:stCxn id="172" idx="0"/>
            <a:endCxn id="165" idx="2"/>
          </p:cNvCxnSpPr>
          <p:nvPr/>
        </p:nvCxnSpPr>
        <p:spPr>
          <a:xfrm flipH="1" rot="5400000">
            <a:off x="6392475" y="2181650"/>
            <a:ext cx="846900" cy="2288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540000" y="277925"/>
            <a:ext cx="7998900" cy="79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LLM agents</a:t>
            </a:r>
            <a:endParaRPr sz="6000"/>
          </a:p>
        </p:txBody>
      </p:sp>
      <p:sp>
        <p:nvSpPr>
          <p:cNvPr id="179" name="Google Shape;179;p24"/>
          <p:cNvSpPr txBox="1"/>
          <p:nvPr/>
        </p:nvSpPr>
        <p:spPr>
          <a:xfrm>
            <a:off x="540000" y="999725"/>
            <a:ext cx="53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LLM </a:t>
            </a:r>
            <a:r>
              <a:rPr lang="en-GB" sz="1100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</a:rPr>
              <a:t>choses</a:t>
            </a: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from a list of provided </a:t>
            </a:r>
            <a:r>
              <a:rPr lang="en-GB" sz="1100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</a:rPr>
              <a:t>functions</a:t>
            </a: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which actions to take to complete a task.</a:t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52" y="1641625"/>
            <a:ext cx="7051525" cy="29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idx="4294967295" type="title"/>
          </p:nvPr>
        </p:nvSpPr>
        <p:spPr>
          <a:xfrm>
            <a:off x="1922850" y="1397250"/>
            <a:ext cx="5298300" cy="101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Getting started with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the workshop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4294967295" type="title"/>
          </p:nvPr>
        </p:nvSpPr>
        <p:spPr>
          <a:xfrm>
            <a:off x="540000" y="355400"/>
            <a:ext cx="5064000" cy="8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The use case</a:t>
            </a:r>
            <a:endParaRPr sz="4800"/>
          </a:p>
        </p:txBody>
      </p:sp>
      <p:sp>
        <p:nvSpPr>
          <p:cNvPr id="191" name="Google Shape;191;p26"/>
          <p:cNvSpPr/>
          <p:nvPr/>
        </p:nvSpPr>
        <p:spPr>
          <a:xfrm>
            <a:off x="6176200" y="1463850"/>
            <a:ext cx="491400" cy="481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80800" y="1190300"/>
            <a:ext cx="4965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Summer holidays are coming up and you still don't know where to go. </a:t>
            </a:r>
            <a:r>
              <a:rPr lang="en-GB">
                <a:solidFill>
                  <a:srgbClr val="4A86E8"/>
                </a:solidFill>
              </a:rPr>
              <a:t>Oh no!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You decide to build a tool that helps you get information on holiday locations. For example, you would like to to find out how big a specific city is, what sights are there to see, how the weather there is, and you would like to get a drawing of that place, to get a first impression. Because who does not like art?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You will implement this through an </a:t>
            </a:r>
            <a:r>
              <a:rPr lang="en-GB">
                <a:solidFill>
                  <a:srgbClr val="4A86E8"/>
                </a:solidFill>
              </a:rPr>
              <a:t>LLM agent</a:t>
            </a:r>
            <a:r>
              <a:rPr lang="en-GB">
                <a:solidFill>
                  <a:schemeClr val="lt1"/>
                </a:solidFill>
              </a:rPr>
              <a:t>, who has access to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the </a:t>
            </a:r>
            <a:r>
              <a:rPr lang="en-GB">
                <a:solidFill>
                  <a:srgbClr val="4A86E8"/>
                </a:solidFill>
              </a:rPr>
              <a:t>wikipedia API</a:t>
            </a:r>
            <a:r>
              <a:rPr lang="en-GB">
                <a:solidFill>
                  <a:schemeClr val="lt1"/>
                </a:solidFill>
              </a:rPr>
              <a:t>,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the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virtual crossing</a:t>
            </a:r>
            <a:r>
              <a:rPr lang="en-GB">
                <a:solidFill>
                  <a:schemeClr val="lt1"/>
                </a:solidFill>
              </a:rPr>
              <a:t> </a:t>
            </a:r>
            <a:r>
              <a:rPr lang="en-GB">
                <a:solidFill>
                  <a:srgbClr val="4A86E8"/>
                </a:solidFill>
              </a:rPr>
              <a:t>weather API</a:t>
            </a:r>
            <a:r>
              <a:rPr lang="en-GB">
                <a:solidFill>
                  <a:schemeClr val="lt1"/>
                </a:solidFill>
              </a:rPr>
              <a:t>,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the </a:t>
            </a:r>
            <a:r>
              <a:rPr lang="en-GB">
                <a:solidFill>
                  <a:srgbClr val="4A86E8"/>
                </a:solidFill>
              </a:rPr>
              <a:t>HuggingFace API </a:t>
            </a:r>
            <a:r>
              <a:rPr lang="en-GB">
                <a:solidFill>
                  <a:schemeClr val="lt1"/>
                </a:solidFill>
              </a:rPr>
              <a:t>to generate images.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397" y="0"/>
            <a:ext cx="3415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idx="4294967295" type="title"/>
          </p:nvPr>
        </p:nvSpPr>
        <p:spPr>
          <a:xfrm>
            <a:off x="540000" y="557550"/>
            <a:ext cx="5949900" cy="8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Our toolbox</a:t>
            </a:r>
            <a:endParaRPr sz="4800"/>
          </a:p>
        </p:txBody>
      </p:sp>
      <p:sp>
        <p:nvSpPr>
          <p:cNvPr id="199" name="Google Shape;199;p27"/>
          <p:cNvSpPr txBox="1"/>
          <p:nvPr>
            <p:ph idx="4294967295" type="body"/>
          </p:nvPr>
        </p:nvSpPr>
        <p:spPr>
          <a:xfrm>
            <a:off x="957675" y="3175600"/>
            <a:ext cx="21939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2"/>
                </a:solidFill>
              </a:rPr>
              <a:t>ChatGPT 3.5 turbo</a:t>
            </a:r>
            <a:br>
              <a:rPr lang="en-GB" sz="1700">
                <a:solidFill>
                  <a:schemeClr val="lt2"/>
                </a:solidFill>
              </a:rPr>
            </a:br>
            <a:r>
              <a:rPr lang="en-GB" sz="1700">
                <a:solidFill>
                  <a:schemeClr val="lt2"/>
                </a:solidFill>
              </a:rPr>
              <a:t>[</a:t>
            </a:r>
            <a:r>
              <a:rPr lang="en-GB" sz="1700" u="sng">
                <a:solidFill>
                  <a:schemeClr val="hlink"/>
                </a:solidFill>
                <a:hlinkClick r:id="rId3"/>
              </a:rPr>
              <a:t>API reference</a:t>
            </a:r>
            <a:r>
              <a:rPr lang="en-GB" sz="1700">
                <a:solidFill>
                  <a:schemeClr val="lt2"/>
                </a:solidFill>
              </a:rPr>
              <a:t>]</a:t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2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062" y="1504750"/>
            <a:ext cx="2015376" cy="12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5">
            <a:alphaModFix/>
          </a:blip>
          <a:srcRect b="11703" l="26263" r="22078" t="13271"/>
          <a:stretch/>
        </p:blipFill>
        <p:spPr>
          <a:xfrm>
            <a:off x="1150837" y="1504750"/>
            <a:ext cx="1500648" cy="121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244500" y="3116800"/>
            <a:ext cx="4833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hlink"/>
                </a:solidFill>
                <a:hlinkClick r:id="rId6"/>
              </a:rPr>
              <a:t>Framework</a:t>
            </a:r>
            <a:r>
              <a:rPr lang="en-GB" sz="1700">
                <a:solidFill>
                  <a:schemeClr val="lt1"/>
                </a:solidFill>
              </a:rPr>
              <a:t> </a:t>
            </a:r>
            <a:r>
              <a:rPr lang="en-GB" sz="1700">
                <a:solidFill>
                  <a:schemeClr val="lt1"/>
                </a:solidFill>
              </a:rPr>
              <a:t>for developing LLM applications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Integrations for all common chat models,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Retrievers and vector stores,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Toolkits, RAG and Agent wrappers,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Tutorials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6176200" y="1463850"/>
            <a:ext cx="491400" cy="481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4294967295" type="title"/>
          </p:nvPr>
        </p:nvSpPr>
        <p:spPr>
          <a:xfrm>
            <a:off x="544800" y="336975"/>
            <a:ext cx="47391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>
                <a:solidFill>
                  <a:schemeClr val="lt1"/>
                </a:solidFill>
              </a:rPr>
              <a:t>What are tools?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625" y="1349000"/>
            <a:ext cx="5277799" cy="34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2079425" y="1343725"/>
            <a:ext cx="16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2114250" y="2001575"/>
            <a:ext cx="16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Input schema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2079425" y="2521925"/>
            <a:ext cx="16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50225" y="3490800"/>
            <a:ext cx="362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Create  tool with </a:t>
            </a:r>
            <a:r>
              <a:rPr lang="en-GB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StructuredTool</a:t>
            </a:r>
            <a:r>
              <a:rPr lang="en-GB">
                <a:solidFill>
                  <a:srgbClr val="4A86E8"/>
                </a:solidFill>
              </a:rPr>
              <a:t> class</a:t>
            </a:r>
            <a:endParaRPr>
              <a:solidFill>
                <a:srgbClr val="4A86E8"/>
              </a:solidFill>
            </a:endParaRPr>
          </a:p>
        </p:txBody>
      </p:sp>
      <p:grpSp>
        <p:nvGrpSpPr>
          <p:cNvPr id="214" name="Google Shape;214;p28"/>
          <p:cNvGrpSpPr/>
          <p:nvPr/>
        </p:nvGrpSpPr>
        <p:grpSpPr>
          <a:xfrm>
            <a:off x="2852262" y="2961212"/>
            <a:ext cx="771275" cy="615576"/>
            <a:chOff x="426946" y="3983175"/>
            <a:chExt cx="876947" cy="711648"/>
          </a:xfrm>
        </p:grpSpPr>
        <p:pic>
          <p:nvPicPr>
            <p:cNvPr id="215" name="Google Shape;215;p28"/>
            <p:cNvPicPr preferRelativeResize="0"/>
            <p:nvPr/>
          </p:nvPicPr>
          <p:blipFill rotWithShape="1">
            <a:blip r:embed="rId4">
              <a:alphaModFix/>
            </a:blip>
            <a:srcRect b="0" l="0" r="12975" t="0"/>
            <a:stretch/>
          </p:blipFill>
          <p:spPr>
            <a:xfrm>
              <a:off x="426946" y="4088696"/>
              <a:ext cx="876947" cy="606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8"/>
            <p:cNvSpPr/>
            <p:nvPr/>
          </p:nvSpPr>
          <p:spPr>
            <a:xfrm>
              <a:off x="733300" y="3983175"/>
              <a:ext cx="305700" cy="320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sp>
        <p:nvSpPr>
          <p:cNvPr id="217" name="Google Shape;217;p28"/>
          <p:cNvSpPr txBox="1"/>
          <p:nvPr/>
        </p:nvSpPr>
        <p:spPr>
          <a:xfrm>
            <a:off x="544800" y="907625"/>
            <a:ext cx="55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</a:rPr>
              <a:t>Tools are interfaces that an LLM can use to interact with the world.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660125" y="4136225"/>
            <a:ext cx="30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Name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Return result directly to user?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4294967295" type="title"/>
          </p:nvPr>
        </p:nvSpPr>
        <p:spPr>
          <a:xfrm>
            <a:off x="540000" y="557550"/>
            <a:ext cx="4877400" cy="9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Let’s get coding</a:t>
            </a:r>
            <a:endParaRPr sz="4800"/>
          </a:p>
        </p:txBody>
      </p:sp>
      <p:sp>
        <p:nvSpPr>
          <p:cNvPr id="224" name="Google Shape;224;p29"/>
          <p:cNvSpPr txBox="1"/>
          <p:nvPr>
            <p:ph idx="4294967295" type="body"/>
          </p:nvPr>
        </p:nvSpPr>
        <p:spPr>
          <a:xfrm>
            <a:off x="357475" y="1549950"/>
            <a:ext cx="4814100" cy="27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rgbClr val="FAFAFA"/>
                </a:solidFill>
              </a:rPr>
              <a:t>Option 1: Local Jupyter Lab</a:t>
            </a:r>
            <a:endParaRPr b="1" sz="1400">
              <a:solidFill>
                <a:srgbClr val="FAFAFA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Clone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this git</a:t>
            </a:r>
            <a:r>
              <a:rPr lang="en-GB" sz="1400">
                <a:solidFill>
                  <a:schemeClr val="lt2"/>
                </a:solidFill>
              </a:rPr>
              <a:t> repo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Follow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these steps</a:t>
            </a:r>
            <a:r>
              <a:rPr lang="en-GB" sz="1400">
                <a:solidFill>
                  <a:schemeClr val="lt2"/>
                </a:solidFill>
              </a:rPr>
              <a:t> to set up the environment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Copy the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API keys here </a:t>
            </a:r>
            <a:r>
              <a:rPr lang="en-GB" sz="1400">
                <a:solidFill>
                  <a:schemeClr val="lt2"/>
                </a:solidFill>
              </a:rPr>
              <a:t>to helper_functions/keys.py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Open </a:t>
            </a:r>
            <a:r>
              <a:rPr lang="en-GB" sz="1400" u="sng">
                <a:solidFill>
                  <a:schemeClr val="hlink"/>
                </a:solidFill>
                <a:hlinkClick r:id="rId6"/>
              </a:rPr>
              <a:t>1_workshop_tools.ipynb</a:t>
            </a:r>
            <a:r>
              <a:rPr lang="en-GB" sz="1400">
                <a:solidFill>
                  <a:schemeClr val="lt2"/>
                </a:solidFill>
              </a:rPr>
              <a:t> and start coding!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Option 2: Google Colab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In </a:t>
            </a:r>
            <a:r>
              <a:rPr lang="en-GB" sz="1400" u="sng">
                <a:solidFill>
                  <a:schemeClr val="hlink"/>
                </a:solidFill>
                <a:hlinkClick r:id="rId7"/>
              </a:rPr>
              <a:t>google colab</a:t>
            </a:r>
            <a:r>
              <a:rPr lang="en-GB" sz="1400">
                <a:solidFill>
                  <a:schemeClr val="lt2"/>
                </a:solidFill>
              </a:rPr>
              <a:t> &gt; open notebook &gt; github &gt; paste the </a:t>
            </a:r>
            <a:r>
              <a:rPr lang="en-GB" sz="1400" u="sng">
                <a:solidFill>
                  <a:schemeClr val="hlink"/>
                </a:solidFill>
                <a:hlinkClick r:id="rId8"/>
              </a:rPr>
              <a:t>repository link</a:t>
            </a:r>
            <a:r>
              <a:rPr lang="en-GB" sz="1400">
                <a:solidFill>
                  <a:schemeClr val="lt2"/>
                </a:solidFill>
              </a:rPr>
              <a:t> &gt; click on “1_workshop_tools.ipynb”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Copy the </a:t>
            </a:r>
            <a:r>
              <a:rPr lang="en-GB" sz="1400" u="sng">
                <a:solidFill>
                  <a:schemeClr val="hlink"/>
                </a:solidFill>
                <a:hlinkClick r:id="rId9"/>
              </a:rPr>
              <a:t>code here</a:t>
            </a:r>
            <a:r>
              <a:rPr lang="en-GB" sz="1400">
                <a:solidFill>
                  <a:schemeClr val="lt2"/>
                </a:solidFill>
              </a:rPr>
              <a:t> into the first cell of the notebook and compile it.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Copy the </a:t>
            </a:r>
            <a:r>
              <a:rPr lang="en-GB" sz="1400" u="sng">
                <a:solidFill>
                  <a:schemeClr val="hlink"/>
                </a:solidFill>
                <a:hlinkClick r:id="rId10"/>
              </a:rPr>
              <a:t>API keys here </a:t>
            </a:r>
            <a:r>
              <a:rPr lang="en-GB" sz="1400">
                <a:solidFill>
                  <a:schemeClr val="lt2"/>
                </a:solidFill>
              </a:rPr>
              <a:t>to helper_functions/keys.py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You are ready to start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11">
            <a:alphaModFix/>
          </a:blip>
          <a:srcRect b="0" l="0" r="0" t="28906"/>
          <a:stretch/>
        </p:blipFill>
        <p:spPr>
          <a:xfrm>
            <a:off x="5706388" y="3182875"/>
            <a:ext cx="1511300" cy="15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5870750" y="2929950"/>
            <a:ext cx="112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L</a:t>
            </a: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ink to the repo</a:t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12">
            <a:alphaModFix/>
          </a:blip>
          <a:srcRect b="24235" l="0" r="0" t="35371"/>
          <a:stretch/>
        </p:blipFill>
        <p:spPr>
          <a:xfrm>
            <a:off x="5639675" y="289200"/>
            <a:ext cx="3429000" cy="20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 rotWithShape="1">
          <a:blip r:embed="rId13">
            <a:alphaModFix/>
          </a:blip>
          <a:srcRect b="28320" l="0" r="0" t="0"/>
          <a:stretch/>
        </p:blipFill>
        <p:spPr>
          <a:xfrm>
            <a:off x="7471050" y="3220775"/>
            <a:ext cx="1511300" cy="155993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7647650" y="2929950"/>
            <a:ext cx="133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Link to the slides</a:t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540000" y="557550"/>
            <a:ext cx="5949900" cy="41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are we?</a:t>
            </a:r>
            <a:endParaRPr sz="6000"/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975" y="2143675"/>
            <a:ext cx="2659550" cy="17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963" y="2041775"/>
            <a:ext cx="2659574" cy="18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0" y="1297500"/>
            <a:ext cx="8839199" cy="208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34148" l="0" r="0" t="13119"/>
          <a:stretch/>
        </p:blipFill>
        <p:spPr>
          <a:xfrm>
            <a:off x="45713" y="1982925"/>
            <a:ext cx="9052575" cy="31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idx="4294967295" type="title"/>
          </p:nvPr>
        </p:nvSpPr>
        <p:spPr>
          <a:xfrm>
            <a:off x="540000" y="557550"/>
            <a:ext cx="8249100" cy="410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Time for a short break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/>
          <p:nvPr/>
        </p:nvSpPr>
        <p:spPr>
          <a:xfrm>
            <a:off x="2390275" y="1330775"/>
            <a:ext cx="4371000" cy="3168000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EEEEE"/>
                </a:solidFill>
                <a:latin typeface="Inter Tight"/>
                <a:ea typeface="Inter Tight"/>
                <a:cs typeface="Inter Tight"/>
                <a:sym typeface="Inter Tight"/>
              </a:rPr>
              <a:t>LLM Agent</a:t>
            </a:r>
            <a:endParaRPr b="1">
              <a:solidFill>
                <a:srgbClr val="EEEEEE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6" name="Google Shape;246;p32"/>
          <p:cNvSpPr txBox="1"/>
          <p:nvPr>
            <p:ph idx="4294967295" type="title"/>
          </p:nvPr>
        </p:nvSpPr>
        <p:spPr>
          <a:xfrm>
            <a:off x="540000" y="55755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LLM Agents</a:t>
            </a:r>
            <a:endParaRPr sz="4800"/>
          </a:p>
        </p:txBody>
      </p:sp>
      <p:sp>
        <p:nvSpPr>
          <p:cNvPr id="247" name="Google Shape;247;p32"/>
          <p:cNvSpPr/>
          <p:nvPr/>
        </p:nvSpPr>
        <p:spPr>
          <a:xfrm>
            <a:off x="2641825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LLM:</a:t>
            </a:r>
            <a:b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GPT3.5 Turbo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8" name="Google Shape;248;p32"/>
          <p:cNvSpPr/>
          <p:nvPr/>
        </p:nvSpPr>
        <p:spPr>
          <a:xfrm>
            <a:off x="574200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Prompt: </a:t>
            </a:r>
            <a:endParaRPr b="1" sz="12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What is the temperature in Amsterdam?</a:t>
            </a:r>
            <a:endParaRPr sz="12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4849825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Tool: 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Weather Tool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250" name="Google Shape;250;p32"/>
          <p:cNvCxnSpPr>
            <a:stCxn id="248" idx="3"/>
            <a:endCxn id="247" idx="1"/>
          </p:cNvCxnSpPr>
          <p:nvPr/>
        </p:nvCxnSpPr>
        <p:spPr>
          <a:xfrm>
            <a:off x="2218200" y="2527975"/>
            <a:ext cx="4236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2"/>
          <p:cNvCxnSpPr>
            <a:stCxn id="247" idx="3"/>
            <a:endCxn id="249" idx="1"/>
          </p:cNvCxnSpPr>
          <p:nvPr/>
        </p:nvCxnSpPr>
        <p:spPr>
          <a:xfrm>
            <a:off x="4285825" y="2527975"/>
            <a:ext cx="5640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32"/>
          <p:cNvSpPr/>
          <p:nvPr/>
        </p:nvSpPr>
        <p:spPr>
          <a:xfrm>
            <a:off x="2641825" y="350725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System prompt</a:t>
            </a:r>
            <a:r>
              <a:rPr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:</a:t>
            </a:r>
            <a:endParaRPr sz="13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You are a helpful assistant.</a:t>
            </a:r>
            <a:endParaRPr sz="13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7003050" y="2153425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Text Answer: 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The temperature is 16 degrees.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254" name="Google Shape;254;p32"/>
          <p:cNvCxnSpPr>
            <a:stCxn id="249" idx="3"/>
            <a:endCxn id="253" idx="1"/>
          </p:cNvCxnSpPr>
          <p:nvPr/>
        </p:nvCxnSpPr>
        <p:spPr>
          <a:xfrm>
            <a:off x="6493825" y="2527975"/>
            <a:ext cx="5091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" name="Google Shape;255;p32"/>
          <p:cNvCxnSpPr>
            <a:stCxn id="252" idx="0"/>
            <a:endCxn id="247" idx="2"/>
          </p:cNvCxnSpPr>
          <p:nvPr/>
        </p:nvCxnSpPr>
        <p:spPr>
          <a:xfrm rot="10800000">
            <a:off x="3463825" y="2902450"/>
            <a:ext cx="0" cy="6048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32"/>
          <p:cNvSpPr/>
          <p:nvPr/>
        </p:nvSpPr>
        <p:spPr>
          <a:xfrm>
            <a:off x="7138125" y="374930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Weather API</a:t>
            </a:r>
            <a:endParaRPr sz="1300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257" name="Google Shape;257;p32"/>
          <p:cNvCxnSpPr>
            <a:stCxn id="256" idx="0"/>
            <a:endCxn id="249" idx="2"/>
          </p:cNvCxnSpPr>
          <p:nvPr/>
        </p:nvCxnSpPr>
        <p:spPr>
          <a:xfrm flipH="1" rot="5400000">
            <a:off x="6392475" y="2181650"/>
            <a:ext cx="846900" cy="22884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4A86E8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idx="4294967295" type="title"/>
          </p:nvPr>
        </p:nvSpPr>
        <p:spPr>
          <a:xfrm>
            <a:off x="540000" y="38330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Agents with LangChain</a:t>
            </a:r>
            <a:endParaRPr sz="4800"/>
          </a:p>
        </p:txBody>
      </p:sp>
      <p:sp>
        <p:nvSpPr>
          <p:cNvPr id="263" name="Google Shape;263;p33"/>
          <p:cNvSpPr txBox="1"/>
          <p:nvPr>
            <p:ph idx="4294967295" type="body"/>
          </p:nvPr>
        </p:nvSpPr>
        <p:spPr>
          <a:xfrm>
            <a:off x="4827025" y="3616975"/>
            <a:ext cx="34668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Tools, prompt, LLM and scratchpad are combined into a runnable chain.</a:t>
            </a:r>
            <a:endParaRPr sz="1400">
              <a:solidFill>
                <a:schemeClr val="lt2"/>
              </a:solidFill>
            </a:endParaRPr>
          </a:p>
        </p:txBody>
      </p:sp>
      <p:grpSp>
        <p:nvGrpSpPr>
          <p:cNvPr id="264" name="Google Shape;264;p33"/>
          <p:cNvGrpSpPr/>
          <p:nvPr/>
        </p:nvGrpSpPr>
        <p:grpSpPr>
          <a:xfrm>
            <a:off x="2021387" y="1540237"/>
            <a:ext cx="771275" cy="615576"/>
            <a:chOff x="426946" y="3983175"/>
            <a:chExt cx="876947" cy="711648"/>
          </a:xfrm>
        </p:grpSpPr>
        <p:pic>
          <p:nvPicPr>
            <p:cNvPr id="265" name="Google Shape;265;p33"/>
            <p:cNvPicPr preferRelativeResize="0"/>
            <p:nvPr/>
          </p:nvPicPr>
          <p:blipFill rotWithShape="1">
            <a:blip r:embed="rId3">
              <a:alphaModFix/>
            </a:blip>
            <a:srcRect b="0" l="0" r="12975" t="0"/>
            <a:stretch/>
          </p:blipFill>
          <p:spPr>
            <a:xfrm>
              <a:off x="426946" y="4088696"/>
              <a:ext cx="876947" cy="6061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33"/>
            <p:cNvSpPr/>
            <p:nvPr/>
          </p:nvSpPr>
          <p:spPr>
            <a:xfrm>
              <a:off x="733300" y="3983175"/>
              <a:ext cx="305700" cy="3201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Tight"/>
                <a:ea typeface="Inter Tight"/>
                <a:cs typeface="Inter Tight"/>
                <a:sym typeface="Inter Tight"/>
              </a:endParaRPr>
            </a:p>
          </p:txBody>
        </p:sp>
      </p:grpSp>
      <p:grpSp>
        <p:nvGrpSpPr>
          <p:cNvPr id="267" name="Google Shape;267;p33"/>
          <p:cNvGrpSpPr/>
          <p:nvPr/>
        </p:nvGrpSpPr>
        <p:grpSpPr>
          <a:xfrm>
            <a:off x="1889225" y="1439000"/>
            <a:ext cx="6714737" cy="1282075"/>
            <a:chOff x="1889225" y="1570375"/>
            <a:chExt cx="6714737" cy="1282075"/>
          </a:xfrm>
        </p:grpSpPr>
        <p:pic>
          <p:nvPicPr>
            <p:cNvPr id="268" name="Google Shape;268;p33"/>
            <p:cNvPicPr preferRelativeResize="0"/>
            <p:nvPr/>
          </p:nvPicPr>
          <p:blipFill rotWithShape="1">
            <a:blip r:embed="rId4">
              <a:alphaModFix/>
            </a:blip>
            <a:srcRect b="0" l="0" r="0" t="74694"/>
            <a:stretch/>
          </p:blipFill>
          <p:spPr>
            <a:xfrm>
              <a:off x="2876813" y="1961175"/>
              <a:ext cx="5727149" cy="615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76825" y="1570375"/>
              <a:ext cx="5662175" cy="3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3"/>
            <p:cNvPicPr preferRelativeResize="0"/>
            <p:nvPr/>
          </p:nvPicPr>
          <p:blipFill rotWithShape="1">
            <a:blip r:embed="rId6">
              <a:alphaModFix/>
            </a:blip>
            <a:srcRect b="-9790" l="-14710" r="14709" t="9790"/>
            <a:stretch/>
          </p:blipFill>
          <p:spPr>
            <a:xfrm>
              <a:off x="1889225" y="2665450"/>
              <a:ext cx="6714724" cy="18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075" y="3616975"/>
            <a:ext cx="4443550" cy="13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075" y="3133786"/>
            <a:ext cx="4443550" cy="414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33"/>
          <p:cNvCxnSpPr/>
          <p:nvPr/>
        </p:nvCxnSpPr>
        <p:spPr>
          <a:xfrm rot="-5400000">
            <a:off x="2002888" y="2197962"/>
            <a:ext cx="831900" cy="747600"/>
          </a:xfrm>
          <a:prstGeom prst="bentConnector3">
            <a:avLst>
              <a:gd fmla="val 99388" name="adj1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4" name="Google Shape;274;p33"/>
          <p:cNvSpPr txBox="1"/>
          <p:nvPr/>
        </p:nvSpPr>
        <p:spPr>
          <a:xfrm>
            <a:off x="4001075" y="4698525"/>
            <a:ext cx="91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[</a:t>
            </a:r>
            <a:r>
              <a:rPr lang="en-GB" sz="1100" u="sng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-GB" sz="11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]</a:t>
            </a:r>
            <a:endParaRPr sz="11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481925" y="980725"/>
            <a:ext cx="61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</a:rPr>
              <a:t>Allow and LLM to choose a sequence of actions from a list of tools.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4827025" y="4551288"/>
            <a:ext cx="275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👉</a:t>
            </a:r>
            <a:r>
              <a:rPr lang="en-GB" sz="1200">
                <a:solidFill>
                  <a:srgbClr val="4A86E8"/>
                </a:solidFill>
              </a:rPr>
              <a:t> </a:t>
            </a:r>
            <a:r>
              <a:rPr lang="en-GB" sz="1200" u="sng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2_workshop_agents.ipynb</a:t>
            </a:r>
            <a:endParaRPr sz="12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4294967295" type="title"/>
          </p:nvPr>
        </p:nvSpPr>
        <p:spPr>
          <a:xfrm>
            <a:off x="540000" y="38330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Why does this all work?</a:t>
            </a:r>
            <a:endParaRPr sz="4800"/>
          </a:p>
        </p:txBody>
      </p:sp>
      <p:sp>
        <p:nvSpPr>
          <p:cNvPr id="282" name="Google Shape;282;p34"/>
          <p:cNvSpPr txBox="1"/>
          <p:nvPr/>
        </p:nvSpPr>
        <p:spPr>
          <a:xfrm>
            <a:off x="540000" y="980725"/>
            <a:ext cx="61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E9E9E"/>
                </a:solidFill>
              </a:rPr>
              <a:t>An LLM can either output a string response or a function call.</a:t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750" y="1525490"/>
            <a:ext cx="5517974" cy="82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4">
            <a:alphaModFix/>
          </a:blip>
          <a:srcRect b="41764" l="0" r="0" t="46994"/>
          <a:stretch/>
        </p:blipFill>
        <p:spPr>
          <a:xfrm>
            <a:off x="3231750" y="2690700"/>
            <a:ext cx="5517973" cy="2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4">
            <a:alphaModFix/>
          </a:blip>
          <a:srcRect b="85853" l="0" r="0" t="0"/>
          <a:stretch/>
        </p:blipFill>
        <p:spPr>
          <a:xfrm>
            <a:off x="3231750" y="2409600"/>
            <a:ext cx="5517973" cy="28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/>
        </p:nvSpPr>
        <p:spPr>
          <a:xfrm>
            <a:off x="2807250" y="2403900"/>
            <a:ext cx="4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👉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4">
            <a:alphaModFix/>
          </a:blip>
          <a:srcRect b="0" l="0" r="0" t="58586"/>
          <a:stretch/>
        </p:blipFill>
        <p:spPr>
          <a:xfrm>
            <a:off x="3231750" y="2979175"/>
            <a:ext cx="5517973" cy="82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2807250" y="3159788"/>
            <a:ext cx="4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👉</a:t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8270700" y="2460000"/>
            <a:ext cx="424500" cy="22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nter Tight"/>
                <a:ea typeface="Inter Tight"/>
                <a:cs typeface="Inter Tight"/>
                <a:sym typeface="Inter Tight"/>
              </a:rPr>
              <a:t>…</a:t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cxnSp>
        <p:nvCxnSpPr>
          <p:cNvPr id="290" name="Google Shape;290;p34"/>
          <p:cNvCxnSpPr/>
          <p:nvPr/>
        </p:nvCxnSpPr>
        <p:spPr>
          <a:xfrm flipH="1" rot="10800000">
            <a:off x="2357675" y="3621500"/>
            <a:ext cx="733800" cy="311100"/>
          </a:xfrm>
          <a:prstGeom prst="bentConnector3">
            <a:avLst>
              <a:gd fmla="val 2569" name="adj1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1" name="Google Shape;291;p34"/>
          <p:cNvSpPr txBox="1"/>
          <p:nvPr/>
        </p:nvSpPr>
        <p:spPr>
          <a:xfrm>
            <a:off x="284175" y="4038925"/>
            <a:ext cx="577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while [LLM output is </a:t>
            </a: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call]:</a:t>
            </a:r>
            <a:endParaRPr b="1" sz="11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	Execute the functions</a:t>
            </a:r>
            <a:b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	Try to answer the </a:t>
            </a: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questions</a:t>
            </a:r>
            <a:r>
              <a:rPr b="1" lang="en-GB" sz="11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with the function output</a:t>
            </a:r>
            <a:endParaRPr b="1" sz="11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6241050" y="4223838"/>
            <a:ext cx="275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👉</a:t>
            </a:r>
            <a:r>
              <a:rPr lang="en-GB" sz="1200">
                <a:solidFill>
                  <a:srgbClr val="4A86E8"/>
                </a:solidFill>
              </a:rPr>
              <a:t> </a:t>
            </a:r>
            <a:r>
              <a:rPr lang="en-GB" sz="1200" u="sng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3_workshop_advanced.ipynb</a:t>
            </a:r>
            <a:endParaRPr sz="12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</a:rPr>
              <a:t>       (optional)</a:t>
            </a:r>
            <a:endParaRPr sz="12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idx="4294967295" type="title"/>
          </p:nvPr>
        </p:nvSpPr>
        <p:spPr>
          <a:xfrm>
            <a:off x="360075" y="497625"/>
            <a:ext cx="8064000" cy="7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400"/>
              <a:t>Thank you</a:t>
            </a:r>
            <a:endParaRPr sz="9400"/>
          </a:p>
        </p:txBody>
      </p:sp>
      <p:sp>
        <p:nvSpPr>
          <p:cNvPr id="298" name="Google Shape;298;p35"/>
          <p:cNvSpPr txBox="1"/>
          <p:nvPr/>
        </p:nvSpPr>
        <p:spPr>
          <a:xfrm>
            <a:off x="7937250" y="4633013"/>
            <a:ext cx="340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x</a:t>
            </a:r>
            <a:endParaRPr sz="19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0300" y="4599513"/>
            <a:ext cx="983702" cy="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4">
            <a:alphaModFix/>
          </a:blip>
          <a:srcRect b="19516" l="0" r="0" t="21945"/>
          <a:stretch/>
        </p:blipFill>
        <p:spPr>
          <a:xfrm>
            <a:off x="6926220" y="4599537"/>
            <a:ext cx="929260" cy="5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871" y="2736883"/>
            <a:ext cx="1780425" cy="17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4590688" y="2022838"/>
            <a:ext cx="259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Scan to connect with </a:t>
            </a:r>
            <a:endParaRPr sz="16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</a:rPr>
              <a:t>Maria Bader</a:t>
            </a:r>
            <a:endParaRPr b="1" sz="16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0075" y="2709125"/>
            <a:ext cx="1835950" cy="1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/>
        </p:nvSpPr>
        <p:spPr>
          <a:xfrm>
            <a:off x="1602638" y="2022838"/>
            <a:ext cx="259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Scan to connect with </a:t>
            </a:r>
            <a:endParaRPr sz="16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A86E8"/>
                </a:solidFill>
                <a:latin typeface="Inter Tight"/>
                <a:ea typeface="Inter Tight"/>
                <a:cs typeface="Inter Tight"/>
                <a:sym typeface="Inter Tight"/>
              </a:rPr>
              <a:t>Ana Chaloska</a:t>
            </a:r>
            <a:endParaRPr b="1" sz="1600">
              <a:solidFill>
                <a:srgbClr val="4A86E8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4294967295" type="title"/>
          </p:nvPr>
        </p:nvSpPr>
        <p:spPr>
          <a:xfrm>
            <a:off x="540000" y="557550"/>
            <a:ext cx="5949900" cy="16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 big shoutout to …</a:t>
            </a:r>
            <a:endParaRPr sz="4800"/>
          </a:p>
        </p:txBody>
      </p:sp>
      <p:sp>
        <p:nvSpPr>
          <p:cNvPr id="66" name="Google Shape;66;p13"/>
          <p:cNvSpPr txBox="1"/>
          <p:nvPr>
            <p:ph idx="4294967295" type="body"/>
          </p:nvPr>
        </p:nvSpPr>
        <p:spPr>
          <a:xfrm>
            <a:off x="540000" y="1766000"/>
            <a:ext cx="5035800" cy="23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… </a:t>
            </a:r>
            <a:r>
              <a:rPr lang="en-GB" sz="1400">
                <a:solidFill>
                  <a:srgbClr val="4A86E8"/>
                </a:solidFill>
              </a:rPr>
              <a:t>PyLadies Amsterdam</a:t>
            </a:r>
            <a:r>
              <a:rPr lang="en-GB" sz="1400">
                <a:solidFill>
                  <a:schemeClr val="lt2"/>
                </a:solidFill>
              </a:rPr>
              <a:t>, for building this community</a:t>
            </a:r>
            <a:endParaRPr sz="14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… </a:t>
            </a:r>
            <a:r>
              <a:rPr lang="en-GB" sz="1400">
                <a:solidFill>
                  <a:srgbClr val="4A86E8"/>
                </a:solidFill>
              </a:rPr>
              <a:t>#Mollie </a:t>
            </a:r>
            <a:r>
              <a:rPr lang="en-GB" sz="1400">
                <a:solidFill>
                  <a:schemeClr val="lt2"/>
                </a:solidFill>
              </a:rPr>
              <a:t>and </a:t>
            </a:r>
            <a:r>
              <a:rPr lang="en-GB" sz="1400">
                <a:solidFill>
                  <a:srgbClr val="4A86E8"/>
                </a:solidFill>
              </a:rPr>
              <a:t>Ksenia Zvereva</a:t>
            </a:r>
            <a:r>
              <a:rPr lang="en-GB" sz="1400">
                <a:solidFill>
                  <a:schemeClr val="lt2"/>
                </a:solidFill>
              </a:rPr>
              <a:t> (Mollie Developer Community) for hosting us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… </a:t>
            </a:r>
            <a:r>
              <a:rPr lang="en-GB" sz="1400">
                <a:solidFill>
                  <a:srgbClr val="4A86E8"/>
                </a:solidFill>
              </a:rPr>
              <a:t>#women-at-mollie </a:t>
            </a:r>
            <a:r>
              <a:rPr lang="en-GB" sz="1400">
                <a:solidFill>
                  <a:schemeClr val="lt2"/>
                </a:solidFill>
              </a:rPr>
              <a:t>and </a:t>
            </a:r>
            <a:r>
              <a:rPr lang="en-GB" sz="1400">
                <a:solidFill>
                  <a:srgbClr val="4A86E8"/>
                </a:solidFill>
              </a:rPr>
              <a:t>#data</a:t>
            </a:r>
            <a:r>
              <a:rPr lang="en-GB" sz="1400">
                <a:solidFill>
                  <a:schemeClr val="lt2"/>
                </a:solidFill>
              </a:rPr>
              <a:t> for support</a:t>
            </a:r>
            <a:br>
              <a:rPr lang="en-GB" sz="1400">
                <a:solidFill>
                  <a:schemeClr val="lt2"/>
                </a:solidFill>
              </a:rPr>
            </a:b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…. </a:t>
            </a:r>
            <a:r>
              <a:rPr lang="en-GB" sz="1400">
                <a:solidFill>
                  <a:schemeClr val="lt2"/>
                </a:solidFill>
              </a:rPr>
              <a:t>The </a:t>
            </a:r>
            <a:r>
              <a:rPr lang="en-GB" sz="1400">
                <a:solidFill>
                  <a:srgbClr val="4A86E8"/>
                </a:solidFill>
              </a:rPr>
              <a:t>awesome volunteers</a:t>
            </a:r>
            <a:r>
              <a:rPr lang="en-GB" sz="1400">
                <a:solidFill>
                  <a:schemeClr val="lt2"/>
                </a:solidFill>
              </a:rPr>
              <a:t> that helped us set up and prepare the workshop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2"/>
                </a:solidFill>
              </a:rPr>
              <a:t>…. </a:t>
            </a:r>
            <a:r>
              <a:rPr lang="en-GB" sz="1400">
                <a:solidFill>
                  <a:srgbClr val="4A86E8"/>
                </a:solidFill>
              </a:rPr>
              <a:t>YOU </a:t>
            </a:r>
            <a:r>
              <a:rPr lang="en-GB" sz="1400">
                <a:solidFill>
                  <a:schemeClr val="lt2"/>
                </a:solidFill>
              </a:rPr>
              <a:t>- for joining and making this a success!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2"/>
              </a:solidFill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340" y="0"/>
            <a:ext cx="289367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540000" y="557550"/>
            <a:ext cx="8064000" cy="99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Workshop goals</a:t>
            </a:r>
            <a:endParaRPr sz="4800"/>
          </a:p>
        </p:txBody>
      </p:sp>
      <p:sp>
        <p:nvSpPr>
          <p:cNvPr id="73" name="Google Shape;73;p14"/>
          <p:cNvSpPr txBox="1"/>
          <p:nvPr>
            <p:ph idx="4294967295" type="title"/>
          </p:nvPr>
        </p:nvSpPr>
        <p:spPr>
          <a:xfrm>
            <a:off x="540000" y="2872550"/>
            <a:ext cx="9368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Understand how LLMs can </a:t>
            </a:r>
            <a:r>
              <a:rPr lang="en-GB" sz="1600">
                <a:solidFill>
                  <a:srgbClr val="4A86E8"/>
                </a:solidFill>
              </a:rPr>
              <a:t>perform tasks </a:t>
            </a:r>
            <a:r>
              <a:rPr lang="en-GB" sz="1600"/>
              <a:t>beyond text generation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Grasp the </a:t>
            </a:r>
            <a:r>
              <a:rPr lang="en-GB" sz="1600">
                <a:solidFill>
                  <a:srgbClr val="4A86E8"/>
                </a:solidFill>
              </a:rPr>
              <a:t>fundamental components </a:t>
            </a:r>
            <a:r>
              <a:rPr lang="en-GB" sz="1600"/>
              <a:t>of an LLM Agent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rgbClr val="4A86E8"/>
                </a:solidFill>
              </a:rPr>
              <a:t>Build an LLM Agent</a:t>
            </a:r>
            <a:r>
              <a:rPr lang="en-GB" sz="1600"/>
              <a:t> with LangChain, starting from the individual components</a:t>
            </a:r>
            <a:br>
              <a:rPr lang="en-GB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Look  beyond packages at the </a:t>
            </a:r>
            <a:r>
              <a:rPr lang="en-GB" sz="1600">
                <a:solidFill>
                  <a:srgbClr val="4A86E8"/>
                </a:solidFill>
              </a:rPr>
              <a:t>core structure </a:t>
            </a:r>
            <a:r>
              <a:rPr lang="en-GB" sz="1600"/>
              <a:t>of an agent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37045" l="30592" r="29276" t="30905"/>
          <a:stretch/>
        </p:blipFill>
        <p:spPr>
          <a:xfrm>
            <a:off x="3053225" y="1626138"/>
            <a:ext cx="1970227" cy="8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274429" y="1356503"/>
            <a:ext cx="22353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99999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coding / theory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540000" y="557550"/>
            <a:ext cx="7998900" cy="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LLMs </a:t>
            </a:r>
            <a:r>
              <a:rPr lang="en-GB">
                <a:solidFill>
                  <a:srgbClr val="93C47D"/>
                </a:solidFill>
              </a:rPr>
              <a:t>can</a:t>
            </a:r>
            <a:r>
              <a:rPr lang="en-GB"/>
              <a:t> do</a:t>
            </a:r>
            <a:endParaRPr sz="6000"/>
          </a:p>
        </p:txBody>
      </p:sp>
      <p:sp>
        <p:nvSpPr>
          <p:cNvPr id="81" name="Google Shape;81;p15"/>
          <p:cNvSpPr txBox="1"/>
          <p:nvPr/>
        </p:nvSpPr>
        <p:spPr>
          <a:xfrm>
            <a:off x="813050" y="1876350"/>
            <a:ext cx="52839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Question-answering</a:t>
            </a: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(e.g. MollieGPT)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Text </a:t>
            </a: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summarization</a:t>
            </a:r>
            <a:endParaRPr b="1" sz="1200" u="sng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Sentiment</a:t>
            </a: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analysis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Generate </a:t>
            </a: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code</a:t>
            </a:r>
            <a:endParaRPr b="1" sz="1200" u="sng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Translate</a:t>
            </a: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text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Generate </a:t>
            </a: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embeddings</a:t>
            </a: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(BCC Classifier) 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etc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540000" y="557550"/>
            <a:ext cx="7998900" cy="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LLMs </a:t>
            </a:r>
            <a:r>
              <a:rPr lang="en-GB">
                <a:solidFill>
                  <a:srgbClr val="CC0000"/>
                </a:solidFill>
              </a:rPr>
              <a:t>can’t</a:t>
            </a:r>
            <a:r>
              <a:rPr lang="en-GB"/>
              <a:t> do</a:t>
            </a:r>
            <a:endParaRPr sz="6000"/>
          </a:p>
        </p:txBody>
      </p:sp>
      <p:sp>
        <p:nvSpPr>
          <p:cNvPr id="87" name="Google Shape;87;p16"/>
          <p:cNvSpPr txBox="1"/>
          <p:nvPr/>
        </p:nvSpPr>
        <p:spPr>
          <a:xfrm>
            <a:off x="813050" y="1876350"/>
            <a:ext cx="52839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Usually </a:t>
            </a: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computational/mathematical</a:t>
            </a:r>
            <a:r>
              <a:rPr b="1"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</a:t>
            </a: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tasks 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Awareness about </a:t>
            </a: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real-time</a:t>
            </a: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 information</a:t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Inter Tight"/>
              <a:buChar char="●"/>
            </a:pPr>
            <a:r>
              <a:rPr lang="en-GB" sz="12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Provide </a:t>
            </a:r>
            <a:r>
              <a:rPr b="1" lang="en-GB" sz="12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non-text output</a:t>
            </a:r>
            <a:endParaRPr b="1" sz="1200" u="sng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540000" y="557550"/>
            <a:ext cx="7998900" cy="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LLMs </a:t>
            </a:r>
            <a:r>
              <a:rPr lang="en-GB">
                <a:solidFill>
                  <a:srgbClr val="CC0000"/>
                </a:solidFill>
              </a:rPr>
              <a:t>can’t</a:t>
            </a:r>
            <a:r>
              <a:rPr lang="en-GB"/>
              <a:t> do</a:t>
            </a:r>
            <a:endParaRPr sz="600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0" y="3122925"/>
            <a:ext cx="4930451" cy="155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0" l="0" r="0" t="25300"/>
          <a:stretch/>
        </p:blipFill>
        <p:spPr>
          <a:xfrm>
            <a:off x="579900" y="1480850"/>
            <a:ext cx="4930452" cy="141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540000" y="557550"/>
            <a:ext cx="7998900" cy="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</a:t>
            </a:r>
            <a:r>
              <a:rPr lang="en-GB">
                <a:solidFill>
                  <a:srgbClr val="FFD966"/>
                </a:solidFill>
              </a:rPr>
              <a:t>help</a:t>
            </a:r>
            <a:r>
              <a:rPr lang="en-GB"/>
              <a:t> LLMs?</a:t>
            </a:r>
            <a:endParaRPr sz="6000"/>
          </a:p>
        </p:txBody>
      </p:sp>
      <p:sp>
        <p:nvSpPr>
          <p:cNvPr id="100" name="Google Shape;100;p18"/>
          <p:cNvSpPr txBox="1"/>
          <p:nvPr/>
        </p:nvSpPr>
        <p:spPr>
          <a:xfrm>
            <a:off x="813050" y="1647750"/>
            <a:ext cx="14814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B6D7A8"/>
                </a:solidFill>
                <a:latin typeface="Inter Tight"/>
                <a:ea typeface="Inter Tight"/>
                <a:cs typeface="Inter Tight"/>
                <a:sym typeface="Inter Tight"/>
              </a:rPr>
              <a:t>Yes.</a:t>
            </a:r>
            <a:endParaRPr b="1" sz="1800">
              <a:solidFill>
                <a:srgbClr val="B6D7A8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439325" y="1820925"/>
            <a:ext cx="14814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121925" y="1675950"/>
            <a:ext cx="332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How?</a:t>
            </a:r>
            <a:endParaRPr b="1"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Nowadays there are LLMs that handle not only text but also </a:t>
            </a:r>
            <a:r>
              <a:rPr b="1" lang="en-GB" sz="1100" u="sng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function calls </a:t>
            </a:r>
            <a:r>
              <a:rPr lang="en-GB" sz="1100">
                <a:solidFill>
                  <a:srgbClr val="FFFFFF"/>
                </a:solidFill>
                <a:latin typeface="Inter Tight"/>
                <a:ea typeface="Inter Tight"/>
                <a:cs typeface="Inter Tight"/>
                <a:sym typeface="Inter Tight"/>
              </a:rPr>
              <a:t>(logic in a function, API etc).</a:t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475" y="2684125"/>
            <a:ext cx="4137927" cy="21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540000" y="557550"/>
            <a:ext cx="8064000" cy="74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LLM Agents</a:t>
            </a:r>
            <a:endParaRPr sz="4800"/>
          </a:p>
        </p:txBody>
      </p:sp>
      <p:sp>
        <p:nvSpPr>
          <p:cNvPr id="109" name="Google Shape;109;p19"/>
          <p:cNvSpPr/>
          <p:nvPr/>
        </p:nvSpPr>
        <p:spPr>
          <a:xfrm>
            <a:off x="1906400" y="179090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5124125" y="179090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Tool</a:t>
            </a:r>
            <a:b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</a:br>
            <a:r>
              <a:rPr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(Function, API)</a:t>
            </a:r>
            <a:endParaRPr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3570075" y="3682350"/>
            <a:ext cx="1644000" cy="74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LLM Agent</a:t>
            </a:r>
            <a:endParaRPr b="1">
              <a:solidFill>
                <a:schemeClr val="lt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2" name="Google Shape;112;p19"/>
          <p:cNvSpPr/>
          <p:nvPr/>
        </p:nvSpPr>
        <p:spPr>
          <a:xfrm rot="5400000">
            <a:off x="4271900" y="2562450"/>
            <a:ext cx="179100" cy="162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7252050" y="2075450"/>
            <a:ext cx="114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7130850" y="2329450"/>
            <a:ext cx="1269900" cy="612000"/>
          </a:xfrm>
          <a:prstGeom prst="wedgeRectCallout">
            <a:avLst>
              <a:gd fmla="val -60299" name="adj1"/>
              <a:gd fmla="val -8235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E.g. Access to current weather information</a:t>
            </a:r>
            <a:endParaRPr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llie">
  <a:themeElements>
    <a:clrScheme name="Simple Light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0040FF"/>
      </a:accent1>
      <a:accent2>
        <a:srgbClr val="FF002E"/>
      </a:accent2>
      <a:accent3>
        <a:srgbClr val="FFBE2A"/>
      </a:accent3>
      <a:accent4>
        <a:srgbClr val="32AD30"/>
      </a:accent4>
      <a:accent5>
        <a:srgbClr val="B513EE"/>
      </a:accent5>
      <a:accent6>
        <a:srgbClr val="7A7A7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